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0">
          <p15:clr>
            <a:srgbClr val="A4A3A4"/>
          </p15:clr>
        </p15:guide>
        <p15:guide id="2" orient="horz" pos="3408">
          <p15:clr>
            <a:srgbClr val="A4A3A4"/>
          </p15:clr>
        </p15:guide>
        <p15:guide id="3" pos="6936">
          <p15:clr>
            <a:srgbClr val="A4A3A4"/>
          </p15:clr>
        </p15:guide>
        <p15:guide id="4" pos="744">
          <p15:clr>
            <a:srgbClr val="A4A3A4"/>
          </p15:clr>
        </p15:guide>
      </p15:sldGuideLst>
    </p:ext>
    <p:ext uri="GoogleSlidesCustomDataVersion2">
      <go:slidesCustomData xmlns:go="http://customooxmlschemas.google.com/" r:id="rId28" roundtripDataSignature="AMtx7mgeAy/rWivu0qSWcYH+qtMUpbiQ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0" orient="horz"/>
        <p:guide pos="3408" orient="horz"/>
        <p:guide pos="6936"/>
        <p:guide pos="74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b655601dbf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b655601dbf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235" name="Google Shape;235;g1b655601dbf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b655601dbf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b655601dbf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245" name="Google Shape;245;g1b655601dbf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b655601dbf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b655601dbf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254" name="Google Shape;254;g1b655601dbf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b655601dbf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b655601dbf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zhang</a:t>
            </a:r>
            <a:endParaRPr/>
          </a:p>
        </p:txBody>
      </p:sp>
      <p:sp>
        <p:nvSpPr>
          <p:cNvPr id="265" name="Google Shape;265;g1b655601dbf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b655601dbf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b655601dbf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zhang</a:t>
            </a:r>
            <a:endParaRPr/>
          </a:p>
        </p:txBody>
      </p:sp>
      <p:sp>
        <p:nvSpPr>
          <p:cNvPr id="274" name="Google Shape;274;g1b655601dbf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b655601dbf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b655601dbf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zhang</a:t>
            </a:r>
            <a:endParaRPr/>
          </a:p>
        </p:txBody>
      </p:sp>
      <p:sp>
        <p:nvSpPr>
          <p:cNvPr id="284" name="Google Shape;284;g1b655601dbf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b655601dbf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b655601dbf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zhang</a:t>
            </a:r>
            <a:endParaRPr/>
          </a:p>
        </p:txBody>
      </p:sp>
      <p:sp>
        <p:nvSpPr>
          <p:cNvPr id="294" name="Google Shape;294;g1b655601dbf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b655601dbf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303" name="Google Shape;303;g1b655601dbf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b655601dbf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b655601dbf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zhang</a:t>
            </a:r>
            <a:endParaRPr/>
          </a:p>
        </p:txBody>
      </p:sp>
      <p:sp>
        <p:nvSpPr>
          <p:cNvPr id="310" name="Google Shape;310;g1b655601dbf_0_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16e4d113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16e4d1134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716e4d1134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16e4d1134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716e4d1134_2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2716e4d1134_2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716e4d1134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716e4d1134_2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2716e4d1134_2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655601db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b655601dbf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184" name="Google Shape;184;g1b655601dbf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b655601db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b655601db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195" name="Google Shape;195;g1b655601dbf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zhang： The Language Immersion instructional model is relied upon for guidance, with flexibility afforded in response to student needs. K–12 participation in Language Immersion is beneficial to students as they graduate biliterate, bilingual, and with a wider understanding of different cultures and backgrounds, all which equip them to find success in their future academic and career endeavors.  Maximize students’ second language proficiency.  Provide a rich academic environment in both first and second languages.  Develop students’ abilities to work successfully in multiple cultural settings. </a:t>
            </a:r>
            <a:endParaRPr/>
          </a:p>
        </p:txBody>
      </p:sp>
      <p:sp>
        <p:nvSpPr>
          <p:cNvPr id="204" name="Google Shape;2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b655601db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211" name="Google Shape;211;g1b655601db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217" name="Google Shape;2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b655601dbf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b655601dbf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zhao</a:t>
            </a:r>
            <a:endParaRPr/>
          </a:p>
        </p:txBody>
      </p:sp>
      <p:sp>
        <p:nvSpPr>
          <p:cNvPr id="225" name="Google Shape;225;g1b655601dbf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7" name="Google Shape;17;p15"/>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8" name="Google Shape;18;p15"/>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 name="Google Shape;19;p15"/>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0" name="Google Shape;20;p15"/>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1" name="Google Shape;21;p15"/>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 name="Google Shape;22;p15"/>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 name="Google Shape;23;p15"/>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97" name="Shape 97"/>
        <p:cNvGrpSpPr/>
        <p:nvPr/>
      </p:nvGrpSpPr>
      <p:grpSpPr>
        <a:xfrm>
          <a:off x="0" y="0"/>
          <a:ext cx="0" cy="0"/>
          <a:chOff x="0" y="0"/>
          <a:chExt cx="0" cy="0"/>
        </a:xfrm>
      </p:grpSpPr>
      <p:sp>
        <p:nvSpPr>
          <p:cNvPr id="98" name="Google Shape;98;p24"/>
          <p:cNvSpPr/>
          <p:nvPr>
            <p:ph idx="2" type="pic"/>
          </p:nvPr>
        </p:nvSpPr>
        <p:spPr>
          <a:xfrm>
            <a:off x="7901259" y="2727729"/>
            <a:ext cx="4290740" cy="4130271"/>
          </a:xfrm>
          <a:prstGeom prst="rect">
            <a:avLst/>
          </a:prstGeom>
          <a:noFill/>
          <a:ln>
            <a:noFill/>
          </a:ln>
        </p:spPr>
      </p:sp>
      <p:sp>
        <p:nvSpPr>
          <p:cNvPr id="99" name="Google Shape;99;p24"/>
          <p:cNvSpPr/>
          <p:nvPr>
            <p:ph idx="3" type="pic"/>
          </p:nvPr>
        </p:nvSpPr>
        <p:spPr>
          <a:xfrm>
            <a:off x="6261609" y="0"/>
            <a:ext cx="3519311" cy="3007909"/>
          </a:xfrm>
          <a:prstGeom prst="rect">
            <a:avLst/>
          </a:prstGeom>
          <a:noFill/>
          <a:ln>
            <a:noFill/>
          </a:ln>
        </p:spPr>
      </p:sp>
      <p:sp>
        <p:nvSpPr>
          <p:cNvPr id="100" name="Google Shape;100;p24"/>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1" name="Google Shape;101;p24"/>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2" name="Google Shape;102;p24"/>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24"/>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07" name="Shape 107"/>
        <p:cNvGrpSpPr/>
        <p:nvPr/>
      </p:nvGrpSpPr>
      <p:grpSpPr>
        <a:xfrm>
          <a:off x="0" y="0"/>
          <a:ext cx="0" cy="0"/>
          <a:chOff x="0" y="0"/>
          <a:chExt cx="0" cy="0"/>
        </a:xfrm>
      </p:grpSpPr>
      <p:sp>
        <p:nvSpPr>
          <p:cNvPr id="108" name="Google Shape;108;p25"/>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09" name="Google Shape;109;p25"/>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0" name="Google Shape;110;p25"/>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1" name="Google Shape;111;p25"/>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2" name="Google Shape;112;p25"/>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3" name="Google Shape;113;p25"/>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4" name="Google Shape;114;p25"/>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5" name="Google Shape;115;p25"/>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5"/>
          <p:cNvSpPr txBox="1"/>
          <p:nvPr>
            <p:ph idx="10" type="dt"/>
          </p:nvPr>
        </p:nvSpPr>
        <p:spPr>
          <a:xfrm>
            <a:off x="1682496" y="6356350"/>
            <a:ext cx="154533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5"/>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25"/>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2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8" name="Google Shape;128;p2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2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34" name="Google Shape;134;p2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5" name="Shape 135"/>
        <p:cNvGrpSpPr/>
        <p:nvPr/>
      </p:nvGrpSpPr>
      <p:grpSpPr>
        <a:xfrm>
          <a:off x="0" y="0"/>
          <a:ext cx="0" cy="0"/>
          <a:chOff x="0" y="0"/>
          <a:chExt cx="0" cy="0"/>
        </a:xfrm>
      </p:grpSpPr>
      <p:sp>
        <p:nvSpPr>
          <p:cNvPr id="136" name="Google Shape;13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8"/>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0" name="Google Shape;140;p28"/>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1" name="Google Shape;14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2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0" name="Google Shape;150;p2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0"/>
          <p:cNvSpPr/>
          <p:nvPr>
            <p:ph idx="2" type="pic"/>
          </p:nvPr>
        </p:nvSpPr>
        <p:spPr>
          <a:xfrm>
            <a:off x="5183188" y="987425"/>
            <a:ext cx="6172200" cy="4873625"/>
          </a:xfrm>
          <a:prstGeom prst="rect">
            <a:avLst/>
          </a:prstGeom>
          <a:noFill/>
          <a:ln>
            <a:noFill/>
          </a:ln>
        </p:spPr>
      </p:sp>
      <p:sp>
        <p:nvSpPr>
          <p:cNvPr id="154" name="Google Shape;154;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30"/>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9" name="Google Shape;159;p3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obj">
  <p:cSld name="OBJECT">
    <p:spTree>
      <p:nvGrpSpPr>
        <p:cNvPr id="25" name="Shape 25"/>
        <p:cNvGrpSpPr/>
        <p:nvPr/>
      </p:nvGrpSpPr>
      <p:grpSpPr>
        <a:xfrm>
          <a:off x="0" y="0"/>
          <a:ext cx="0" cy="0"/>
          <a:chOff x="0" y="0"/>
          <a:chExt cx="0" cy="0"/>
        </a:xfrm>
      </p:grpSpPr>
      <p:sp>
        <p:nvSpPr>
          <p:cNvPr id="26" name="Google Shape;26;p16"/>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7" name="Google Shape;27;p16"/>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8" name="Google Shape;28;p16"/>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 name="Google Shape;29;p16"/>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6"/>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34" name="Shape 34"/>
        <p:cNvGrpSpPr/>
        <p:nvPr/>
      </p:nvGrpSpPr>
      <p:grpSpPr>
        <a:xfrm>
          <a:off x="0" y="0"/>
          <a:ext cx="0" cy="0"/>
          <a:chOff x="0" y="0"/>
          <a:chExt cx="0" cy="0"/>
        </a:xfrm>
      </p:grpSpPr>
      <p:sp>
        <p:nvSpPr>
          <p:cNvPr id="35" name="Google Shape;35;p17"/>
          <p:cNvSpPr/>
          <p:nvPr>
            <p:ph idx="2" type="pic"/>
          </p:nvPr>
        </p:nvSpPr>
        <p:spPr>
          <a:xfrm>
            <a:off x="7200479" y="1150210"/>
            <a:ext cx="2207046" cy="2204178"/>
          </a:xfrm>
          <a:prstGeom prst="rect">
            <a:avLst/>
          </a:prstGeom>
          <a:noFill/>
          <a:ln>
            <a:noFill/>
          </a:ln>
        </p:spPr>
      </p:sp>
      <p:sp>
        <p:nvSpPr>
          <p:cNvPr id="36" name="Google Shape;36;p17"/>
          <p:cNvSpPr/>
          <p:nvPr>
            <p:ph idx="3" type="pic"/>
          </p:nvPr>
        </p:nvSpPr>
        <p:spPr>
          <a:xfrm>
            <a:off x="8444632" y="2579683"/>
            <a:ext cx="3096807" cy="3096807"/>
          </a:xfrm>
          <a:prstGeom prst="rect">
            <a:avLst/>
          </a:prstGeom>
          <a:noFill/>
          <a:ln>
            <a:noFill/>
          </a:ln>
        </p:spPr>
      </p:sp>
      <p:sp>
        <p:nvSpPr>
          <p:cNvPr id="37" name="Google Shape;37;p17"/>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17"/>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3" name="Google Shape;43;p17"/>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18"/>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6" name="Google Shape;46;p18"/>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7" name="Google Shape;47;p18"/>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8" name="Google Shape;48;p18"/>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8"/>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9"/>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9"/>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1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7" name="Google Shape;57;p19"/>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58" name="Shape 58"/>
        <p:cNvGrpSpPr/>
        <p:nvPr/>
      </p:nvGrpSpPr>
      <p:grpSpPr>
        <a:xfrm>
          <a:off x="0" y="0"/>
          <a:ext cx="0" cy="0"/>
          <a:chOff x="0" y="0"/>
          <a:chExt cx="0" cy="0"/>
        </a:xfrm>
      </p:grpSpPr>
      <p:sp>
        <p:nvSpPr>
          <p:cNvPr id="59" name="Google Shape;59;p20"/>
          <p:cNvSpPr/>
          <p:nvPr>
            <p:ph idx="2" type="pic"/>
          </p:nvPr>
        </p:nvSpPr>
        <p:spPr>
          <a:xfrm>
            <a:off x="0" y="1"/>
            <a:ext cx="12192000" cy="6858000"/>
          </a:xfrm>
          <a:prstGeom prst="rect">
            <a:avLst/>
          </a:prstGeom>
          <a:noFill/>
          <a:ln>
            <a:noFill/>
          </a:ln>
        </p:spPr>
      </p:sp>
      <p:sp>
        <p:nvSpPr>
          <p:cNvPr id="60" name="Google Shape;60;p20"/>
          <p:cNvSpPr txBox="1"/>
          <p:nvPr>
            <p:ph type="title"/>
          </p:nvPr>
        </p:nvSpPr>
        <p:spPr>
          <a:xfrm>
            <a:off x="3111500" y="370600"/>
            <a:ext cx="5923842" cy="5923842"/>
          </a:xfrm>
          <a:prstGeom prst="rect">
            <a:avLst/>
          </a:prstGeom>
          <a:solidFill>
            <a:schemeClr val="lt1">
              <a:alpha val="94901"/>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0"/>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lt1"/>
                </a:solidFill>
                <a:latin typeface="Avenir"/>
                <a:ea typeface="Avenir"/>
                <a:cs typeface="Avenir"/>
                <a:sym typeface="Avenir"/>
              </a:defRPr>
            </a:lvl1pPr>
            <a:lvl2pPr indent="0" lvl="1" marL="0" marR="0" algn="r">
              <a:spcBef>
                <a:spcPts val="0"/>
              </a:spcBef>
              <a:buNone/>
              <a:defRPr b="0" i="0" sz="1200" u="none" cap="none" strike="noStrike">
                <a:solidFill>
                  <a:schemeClr val="lt1"/>
                </a:solidFill>
                <a:latin typeface="Avenir"/>
                <a:ea typeface="Avenir"/>
                <a:cs typeface="Avenir"/>
                <a:sym typeface="Avenir"/>
              </a:defRPr>
            </a:lvl2pPr>
            <a:lvl3pPr indent="0" lvl="2" marL="0" marR="0" algn="r">
              <a:spcBef>
                <a:spcPts val="0"/>
              </a:spcBef>
              <a:buNone/>
              <a:defRPr b="0" i="0" sz="1200" u="none" cap="none" strike="noStrike">
                <a:solidFill>
                  <a:schemeClr val="lt1"/>
                </a:solidFill>
                <a:latin typeface="Avenir"/>
                <a:ea typeface="Avenir"/>
                <a:cs typeface="Avenir"/>
                <a:sym typeface="Avenir"/>
              </a:defRPr>
            </a:lvl3pPr>
            <a:lvl4pPr indent="0" lvl="3" marL="0" marR="0" algn="r">
              <a:spcBef>
                <a:spcPts val="0"/>
              </a:spcBef>
              <a:buNone/>
              <a:defRPr b="0" i="0" sz="1200" u="none" cap="none" strike="noStrike">
                <a:solidFill>
                  <a:schemeClr val="lt1"/>
                </a:solidFill>
                <a:latin typeface="Avenir"/>
                <a:ea typeface="Avenir"/>
                <a:cs typeface="Avenir"/>
                <a:sym typeface="Avenir"/>
              </a:defRPr>
            </a:lvl4pPr>
            <a:lvl5pPr indent="0" lvl="4" marL="0" marR="0" algn="r">
              <a:spcBef>
                <a:spcPts val="0"/>
              </a:spcBef>
              <a:buNone/>
              <a:defRPr b="0" i="0" sz="1200" u="none" cap="none" strike="noStrike">
                <a:solidFill>
                  <a:schemeClr val="lt1"/>
                </a:solidFill>
                <a:latin typeface="Avenir"/>
                <a:ea typeface="Avenir"/>
                <a:cs typeface="Avenir"/>
                <a:sym typeface="Avenir"/>
              </a:defRPr>
            </a:lvl5pPr>
            <a:lvl6pPr indent="0" lvl="5" marL="0" marR="0" algn="r">
              <a:spcBef>
                <a:spcPts val="0"/>
              </a:spcBef>
              <a:buNone/>
              <a:defRPr b="0" i="0" sz="1200" u="none" cap="none" strike="noStrike">
                <a:solidFill>
                  <a:schemeClr val="lt1"/>
                </a:solidFill>
                <a:latin typeface="Avenir"/>
                <a:ea typeface="Avenir"/>
                <a:cs typeface="Avenir"/>
                <a:sym typeface="Avenir"/>
              </a:defRPr>
            </a:lvl6pPr>
            <a:lvl7pPr indent="0" lvl="6" marL="0" marR="0" algn="r">
              <a:spcBef>
                <a:spcPts val="0"/>
              </a:spcBef>
              <a:buNone/>
              <a:defRPr b="0" i="0" sz="1200" u="none" cap="none" strike="noStrike">
                <a:solidFill>
                  <a:schemeClr val="lt1"/>
                </a:solidFill>
                <a:latin typeface="Avenir"/>
                <a:ea typeface="Avenir"/>
                <a:cs typeface="Avenir"/>
                <a:sym typeface="Avenir"/>
              </a:defRPr>
            </a:lvl7pPr>
            <a:lvl8pPr indent="0" lvl="7" marL="0" marR="0" algn="r">
              <a:spcBef>
                <a:spcPts val="0"/>
              </a:spcBef>
              <a:buNone/>
              <a:defRPr b="0" i="0" sz="1200" u="none" cap="none" strike="noStrike">
                <a:solidFill>
                  <a:schemeClr val="lt1"/>
                </a:solidFill>
                <a:latin typeface="Avenir"/>
                <a:ea typeface="Avenir"/>
                <a:cs typeface="Avenir"/>
                <a:sym typeface="Avenir"/>
              </a:defRPr>
            </a:lvl8pPr>
            <a:lvl9pPr indent="0" lvl="8" marL="0" marR="0" algn="r">
              <a:spcBef>
                <a:spcPts val="0"/>
              </a:spcBef>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65" name="Shape 65"/>
        <p:cNvGrpSpPr/>
        <p:nvPr/>
      </p:nvGrpSpPr>
      <p:grpSpPr>
        <a:xfrm>
          <a:off x="0" y="0"/>
          <a:ext cx="0" cy="0"/>
          <a:chOff x="0" y="0"/>
          <a:chExt cx="0" cy="0"/>
        </a:xfrm>
      </p:grpSpPr>
      <p:sp>
        <p:nvSpPr>
          <p:cNvPr id="66" name="Google Shape;6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p21"/>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1" name="Google Shape;71;p21"/>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2" name="Google Shape;72;p21"/>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2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83" name="Google Shape;83;p2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84" name="Shape 84"/>
        <p:cNvGrpSpPr/>
        <p:nvPr/>
      </p:nvGrpSpPr>
      <p:grpSpPr>
        <a:xfrm>
          <a:off x="0" y="0"/>
          <a:ext cx="0" cy="0"/>
          <a:chOff x="0" y="0"/>
          <a:chExt cx="0" cy="0"/>
        </a:xfrm>
      </p:grpSpPr>
      <p:sp>
        <p:nvSpPr>
          <p:cNvPr id="85" name="Google Shape;8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3"/>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7" name="Google Shape;87;p23"/>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3"/>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 name="Google Shape;89;p23"/>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Avenir"/>
                <a:ea typeface="Avenir"/>
                <a:cs typeface="Avenir"/>
                <a:sym typeface="Avenir"/>
              </a:defRPr>
            </a:lvl1pPr>
            <a:lvl2pPr indent="0" lvl="1" marL="0" marR="0" algn="r">
              <a:spcBef>
                <a:spcPts val="0"/>
              </a:spcBef>
              <a:buNone/>
              <a:defRPr b="0" i="0" sz="1200" u="none" cap="none" strike="noStrike">
                <a:solidFill>
                  <a:srgbClr val="888888"/>
                </a:solidFill>
                <a:latin typeface="Avenir"/>
                <a:ea typeface="Avenir"/>
                <a:cs typeface="Avenir"/>
                <a:sym typeface="Avenir"/>
              </a:defRPr>
            </a:lvl2pPr>
            <a:lvl3pPr indent="0" lvl="2" marL="0" marR="0" algn="r">
              <a:spcBef>
                <a:spcPts val="0"/>
              </a:spcBef>
              <a:buNone/>
              <a:defRPr b="0" i="0" sz="1200" u="none" cap="none" strike="noStrike">
                <a:solidFill>
                  <a:srgbClr val="888888"/>
                </a:solidFill>
                <a:latin typeface="Avenir"/>
                <a:ea typeface="Avenir"/>
                <a:cs typeface="Avenir"/>
                <a:sym typeface="Avenir"/>
              </a:defRPr>
            </a:lvl3pPr>
            <a:lvl4pPr indent="0" lvl="3" marL="0" marR="0" algn="r">
              <a:spcBef>
                <a:spcPts val="0"/>
              </a:spcBef>
              <a:buNone/>
              <a:defRPr b="0" i="0" sz="1200" u="none" cap="none" strike="noStrike">
                <a:solidFill>
                  <a:srgbClr val="888888"/>
                </a:solidFill>
                <a:latin typeface="Avenir"/>
                <a:ea typeface="Avenir"/>
                <a:cs typeface="Avenir"/>
                <a:sym typeface="Avenir"/>
              </a:defRPr>
            </a:lvl4pPr>
            <a:lvl5pPr indent="0" lvl="4" marL="0" marR="0" algn="r">
              <a:spcBef>
                <a:spcPts val="0"/>
              </a:spcBef>
              <a:buNone/>
              <a:defRPr b="0" i="0" sz="1200" u="none" cap="none" strike="noStrike">
                <a:solidFill>
                  <a:srgbClr val="888888"/>
                </a:solidFill>
                <a:latin typeface="Avenir"/>
                <a:ea typeface="Avenir"/>
                <a:cs typeface="Avenir"/>
                <a:sym typeface="Avenir"/>
              </a:defRPr>
            </a:lvl5pPr>
            <a:lvl6pPr indent="0" lvl="5" marL="0" marR="0" algn="r">
              <a:spcBef>
                <a:spcPts val="0"/>
              </a:spcBef>
              <a:buNone/>
              <a:defRPr b="0" i="0" sz="1200" u="none" cap="none" strike="noStrike">
                <a:solidFill>
                  <a:srgbClr val="888888"/>
                </a:solidFill>
                <a:latin typeface="Avenir"/>
                <a:ea typeface="Avenir"/>
                <a:cs typeface="Avenir"/>
                <a:sym typeface="Avenir"/>
              </a:defRPr>
            </a:lvl6pPr>
            <a:lvl7pPr indent="0" lvl="6" marL="0" marR="0" algn="r">
              <a:spcBef>
                <a:spcPts val="0"/>
              </a:spcBef>
              <a:buNone/>
              <a:defRPr b="0" i="0" sz="1200" u="none" cap="none" strike="noStrike">
                <a:solidFill>
                  <a:srgbClr val="888888"/>
                </a:solidFill>
                <a:latin typeface="Avenir"/>
                <a:ea typeface="Avenir"/>
                <a:cs typeface="Avenir"/>
                <a:sym typeface="Avenir"/>
              </a:defRPr>
            </a:lvl7pPr>
            <a:lvl8pPr indent="0" lvl="7" marL="0" marR="0" algn="r">
              <a:spcBef>
                <a:spcPts val="0"/>
              </a:spcBef>
              <a:buNone/>
              <a:defRPr b="0" i="0" sz="1200" u="none" cap="none" strike="noStrike">
                <a:solidFill>
                  <a:srgbClr val="888888"/>
                </a:solidFill>
                <a:latin typeface="Avenir"/>
                <a:ea typeface="Avenir"/>
                <a:cs typeface="Avenir"/>
                <a:sym typeface="Avenir"/>
              </a:defRPr>
            </a:lvl8pPr>
            <a:lvl9pPr indent="0" lvl="8" marL="0" marR="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4" name="Google Shape;94;p2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5" name="Google Shape;95;p23"/>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p23"/>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drive.google.com/file/d/16uoRmPZRIPLz8u8WvMwGr4lnSy2JhgdX/view" TargetMode="External"/><Relationship Id="rId4" Type="http://schemas.openxmlformats.org/officeDocument/2006/relationships/image" Target="../media/image13.jpg"/><Relationship Id="rId5" Type="http://schemas.openxmlformats.org/officeDocument/2006/relationships/hyperlink" Target="http://drive.google.com/file/d/1iWeNNzvaG3wE-LM4nkrkUzNe6a1_wFNW/view" TargetMode="External"/><Relationship Id="rId6"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drive.google.com/file/d/10iqTMe1zuESqeTHE441SHj6Teo9tP2HH/view" TargetMode="External"/><Relationship Id="rId4" Type="http://schemas.openxmlformats.org/officeDocument/2006/relationships/image" Target="../media/image20.jp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type="ctrTitle"/>
          </p:nvPr>
        </p:nvSpPr>
        <p:spPr>
          <a:xfrm>
            <a:off x="6300360" y="2202872"/>
            <a:ext cx="6908564" cy="145555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wentieth Century"/>
              <a:buNone/>
            </a:pPr>
            <a:r>
              <a:rPr lang="en-US" sz="4400"/>
              <a:t>Hidden Trails Elementary </a:t>
            </a:r>
            <a:br>
              <a:rPr lang="en-US" sz="4400"/>
            </a:br>
            <a:r>
              <a:rPr lang="en-US" sz="4400"/>
              <a:t> ---- DLI curriculum </a:t>
            </a:r>
            <a:endParaRPr sz="4400"/>
          </a:p>
        </p:txBody>
      </p:sp>
      <p:sp>
        <p:nvSpPr>
          <p:cNvPr id="165" name="Google Shape;165;p1"/>
          <p:cNvSpPr txBox="1"/>
          <p:nvPr>
            <p:ph idx="1" type="subTitle"/>
          </p:nvPr>
        </p:nvSpPr>
        <p:spPr>
          <a:xfrm>
            <a:off x="4991450" y="5139825"/>
            <a:ext cx="5760300" cy="13722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2400"/>
              <a:buNone/>
            </a:pPr>
            <a:r>
              <a:rPr lang="en-US">
                <a:solidFill>
                  <a:srgbClr val="FF0000"/>
                </a:solidFill>
              </a:rPr>
              <a:t> </a:t>
            </a:r>
            <a:r>
              <a:rPr b="1" lang="en-US">
                <a:solidFill>
                  <a:srgbClr val="FF0000"/>
                </a:solidFill>
              </a:rPr>
              <a:t>DLIP K</a:t>
            </a:r>
            <a:r>
              <a:rPr b="1" lang="en-US">
                <a:solidFill>
                  <a:srgbClr val="FF0000"/>
                </a:solidFill>
              </a:rPr>
              <a:t>indergarten </a:t>
            </a:r>
            <a:r>
              <a:rPr b="1" lang="en-US">
                <a:solidFill>
                  <a:srgbClr val="FF0000"/>
                </a:solidFill>
              </a:rPr>
              <a:t>T</a:t>
            </a:r>
            <a:r>
              <a:rPr b="1" lang="en-US">
                <a:solidFill>
                  <a:srgbClr val="FF0000"/>
                </a:solidFill>
              </a:rPr>
              <a:t>eam</a:t>
            </a:r>
            <a:endParaRPr b="1">
              <a:solidFill>
                <a:srgbClr val="FF0000"/>
              </a:solidFill>
            </a:endParaRPr>
          </a:p>
          <a:p>
            <a:pPr indent="0" lvl="0" marL="0" rtl="0" algn="r">
              <a:lnSpc>
                <a:spcPct val="90000"/>
              </a:lnSpc>
              <a:spcBef>
                <a:spcPts val="0"/>
              </a:spcBef>
              <a:spcAft>
                <a:spcPts val="0"/>
              </a:spcAft>
              <a:buClr>
                <a:schemeClr val="lt1"/>
              </a:buClr>
              <a:buSzPts val="2400"/>
              <a:buNone/>
            </a:pPr>
            <a:r>
              <a:t/>
            </a:r>
            <a:endParaRPr b="1">
              <a:solidFill>
                <a:srgbClr val="FF0000"/>
              </a:solidFill>
            </a:endParaRPr>
          </a:p>
          <a:p>
            <a:pPr indent="0" lvl="0" marL="0" rtl="0" algn="r">
              <a:lnSpc>
                <a:spcPct val="90000"/>
              </a:lnSpc>
              <a:spcBef>
                <a:spcPts val="0"/>
              </a:spcBef>
              <a:spcAft>
                <a:spcPts val="0"/>
              </a:spcAft>
              <a:buClr>
                <a:schemeClr val="lt1"/>
              </a:buClr>
              <a:buSzPts val="2400"/>
              <a:buNone/>
            </a:pPr>
            <a:r>
              <a:rPr b="1" lang="en-US">
                <a:solidFill>
                  <a:srgbClr val="FF0000"/>
                </a:solidFill>
              </a:rPr>
              <a:t>5/15/2024</a:t>
            </a:r>
            <a:endParaRPr b="1">
              <a:solidFill>
                <a:srgbClr val="FF0000"/>
              </a:solidFill>
            </a:endParaRPr>
          </a:p>
        </p:txBody>
      </p:sp>
      <p:pic>
        <p:nvPicPr>
          <p:cNvPr id="166" name="Google Shape;166;p1"/>
          <p:cNvPicPr preferRelativeResize="0"/>
          <p:nvPr/>
        </p:nvPicPr>
        <p:blipFill rotWithShape="1">
          <a:blip r:embed="rId3">
            <a:alphaModFix/>
          </a:blip>
          <a:srcRect b="0" l="0" r="0" t="0"/>
          <a:stretch/>
        </p:blipFill>
        <p:spPr>
          <a:xfrm>
            <a:off x="121920" y="0"/>
            <a:ext cx="5974080" cy="3360420"/>
          </a:xfrm>
          <a:prstGeom prst="rect">
            <a:avLst/>
          </a:prstGeom>
          <a:noFill/>
          <a:ln>
            <a:noFill/>
          </a:ln>
        </p:spPr>
      </p:pic>
      <p:pic>
        <p:nvPicPr>
          <p:cNvPr descr="Hidden Trails Elementary / Homepage" id="167" name="Google Shape;167;p1"/>
          <p:cNvPicPr preferRelativeResize="0"/>
          <p:nvPr/>
        </p:nvPicPr>
        <p:blipFill rotWithShape="1">
          <a:blip r:embed="rId4">
            <a:alphaModFix/>
          </a:blip>
          <a:srcRect b="0" l="0" r="0" t="0"/>
          <a:stretch/>
        </p:blipFill>
        <p:spPr>
          <a:xfrm>
            <a:off x="62658" y="3360420"/>
            <a:ext cx="2092145" cy="33094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b655601dbf_0_5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304800" lvl="0" marL="228600" rtl="0" algn="l">
              <a:spcBef>
                <a:spcPts val="0"/>
              </a:spcBef>
              <a:spcAft>
                <a:spcPts val="0"/>
              </a:spcAft>
              <a:buClr>
                <a:srgbClr val="333333"/>
              </a:buClr>
              <a:buSzPts val="4000"/>
              <a:buFont typeface="Comic Sans MS"/>
              <a:buChar char="•"/>
            </a:pPr>
            <a:r>
              <a:rPr lang="en-US" sz="4000">
                <a:solidFill>
                  <a:srgbClr val="333333"/>
                </a:solidFill>
                <a:latin typeface="Comic Sans MS"/>
                <a:ea typeface="Comic Sans MS"/>
                <a:cs typeface="Comic Sans MS"/>
                <a:sym typeface="Comic Sans MS"/>
              </a:rPr>
              <a:t>The curriculum is based on the </a:t>
            </a:r>
            <a:r>
              <a:rPr lang="en-US" sz="4000">
                <a:solidFill>
                  <a:srgbClr val="FF0000"/>
                </a:solidFill>
                <a:latin typeface="Comic Sans MS"/>
                <a:ea typeface="Comic Sans MS"/>
                <a:cs typeface="Comic Sans MS"/>
                <a:sym typeface="Comic Sans MS"/>
              </a:rPr>
              <a:t>ACTFL</a:t>
            </a:r>
            <a:r>
              <a:rPr lang="en-US" sz="4000">
                <a:solidFill>
                  <a:srgbClr val="333333"/>
                </a:solidFill>
                <a:latin typeface="Comic Sans MS"/>
                <a:ea typeface="Comic Sans MS"/>
                <a:cs typeface="Comic Sans MS"/>
                <a:sym typeface="Comic Sans MS"/>
              </a:rPr>
              <a:t> Standards.</a:t>
            </a:r>
            <a:endParaRPr/>
          </a:p>
        </p:txBody>
      </p:sp>
      <p:sp>
        <p:nvSpPr>
          <p:cNvPr id="238" name="Google Shape;238;g1b655601dbf_0_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9" name="Google Shape;239;g1b655601dbf_0_53"/>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0" name="Google Shape;240;g1b655601dbf_0_53"/>
          <p:cNvPicPr preferRelativeResize="0"/>
          <p:nvPr/>
        </p:nvPicPr>
        <p:blipFill>
          <a:blip r:embed="rId3">
            <a:alphaModFix/>
          </a:blip>
          <a:stretch>
            <a:fillRect/>
          </a:stretch>
        </p:blipFill>
        <p:spPr>
          <a:xfrm>
            <a:off x="231850" y="1730688"/>
            <a:ext cx="6204901" cy="4677825"/>
          </a:xfrm>
          <a:prstGeom prst="rect">
            <a:avLst/>
          </a:prstGeom>
          <a:noFill/>
          <a:ln>
            <a:noFill/>
          </a:ln>
        </p:spPr>
      </p:pic>
      <p:pic>
        <p:nvPicPr>
          <p:cNvPr id="241" name="Google Shape;241;g1b655601dbf_0_53"/>
          <p:cNvPicPr preferRelativeResize="0"/>
          <p:nvPr/>
        </p:nvPicPr>
        <p:blipFill>
          <a:blip r:embed="rId4">
            <a:alphaModFix/>
          </a:blip>
          <a:stretch>
            <a:fillRect/>
          </a:stretch>
        </p:blipFill>
        <p:spPr>
          <a:xfrm>
            <a:off x="6638100" y="1502100"/>
            <a:ext cx="5225550" cy="5219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b655601dbf_0_43"/>
          <p:cNvSpPr txBox="1"/>
          <p:nvPr>
            <p:ph type="title"/>
          </p:nvPr>
        </p:nvSpPr>
        <p:spPr>
          <a:xfrm>
            <a:off x="838200" y="662500"/>
            <a:ext cx="10515600" cy="1325700"/>
          </a:xfrm>
          <a:prstGeom prst="rect">
            <a:avLst/>
          </a:prstGeom>
        </p:spPr>
        <p:txBody>
          <a:bodyPr anchorCtr="0" anchor="ctr" bIns="45700" lIns="91425" spcFirstLastPara="1" rIns="91425" wrap="square" tIns="45700">
            <a:noAutofit/>
          </a:bodyPr>
          <a:lstStyle/>
          <a:p>
            <a:pPr indent="-292100" lvl="0" marL="228600" rtl="0" algn="l">
              <a:spcBef>
                <a:spcPts val="0"/>
              </a:spcBef>
              <a:spcAft>
                <a:spcPts val="0"/>
              </a:spcAft>
              <a:buClr>
                <a:srgbClr val="333333"/>
              </a:buClr>
              <a:buSzPts val="3800"/>
              <a:buFont typeface="Comic Sans MS"/>
              <a:buChar char="•"/>
            </a:pPr>
            <a:r>
              <a:rPr lang="en-US" sz="3800">
                <a:solidFill>
                  <a:srgbClr val="333333"/>
                </a:solidFill>
                <a:latin typeface="Comic Sans MS"/>
                <a:ea typeface="Comic Sans MS"/>
                <a:cs typeface="Comic Sans MS"/>
                <a:sym typeface="Comic Sans MS"/>
              </a:rPr>
              <a:t>This curriculum prepares our students to achieve on district-developed assessments.</a:t>
            </a:r>
            <a:endParaRPr sz="3800">
              <a:solidFill>
                <a:srgbClr val="333333"/>
              </a:solidFill>
              <a:latin typeface="Comic Sans MS"/>
              <a:ea typeface="Comic Sans MS"/>
              <a:cs typeface="Comic Sans MS"/>
              <a:sym typeface="Comic Sans MS"/>
            </a:endParaRPr>
          </a:p>
          <a:p>
            <a:pPr indent="0" lvl="0" marL="0" rtl="0" algn="l">
              <a:spcBef>
                <a:spcPts val="0"/>
              </a:spcBef>
              <a:spcAft>
                <a:spcPts val="0"/>
              </a:spcAft>
              <a:buSzPts val="990"/>
              <a:buNone/>
            </a:pPr>
            <a:r>
              <a:t/>
            </a:r>
            <a:endParaRPr sz="4160"/>
          </a:p>
        </p:txBody>
      </p:sp>
      <p:sp>
        <p:nvSpPr>
          <p:cNvPr id="248" name="Google Shape;248;g1b655601dbf_0_4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9" name="Google Shape;249;g1b655601dbf_0_43"/>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50" name="Google Shape;250;g1b655601dbf_0_43"/>
          <p:cNvPicPr preferRelativeResize="0"/>
          <p:nvPr/>
        </p:nvPicPr>
        <p:blipFill>
          <a:blip r:embed="rId3">
            <a:alphaModFix/>
          </a:blip>
          <a:stretch>
            <a:fillRect/>
          </a:stretch>
        </p:blipFill>
        <p:spPr>
          <a:xfrm>
            <a:off x="991225" y="1663275"/>
            <a:ext cx="6874785" cy="4355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b655601dbf_0_62"/>
          <p:cNvSpPr txBox="1"/>
          <p:nvPr>
            <p:ph type="title"/>
          </p:nvPr>
        </p:nvSpPr>
        <p:spPr>
          <a:xfrm>
            <a:off x="838200" y="365125"/>
            <a:ext cx="11025600" cy="1325700"/>
          </a:xfrm>
          <a:prstGeom prst="rect">
            <a:avLst/>
          </a:prstGeom>
        </p:spPr>
        <p:txBody>
          <a:bodyPr anchorCtr="0" anchor="ctr" bIns="45700" lIns="91425" spcFirstLastPara="1" rIns="91425" wrap="square" tIns="45700">
            <a:normAutofit/>
          </a:bodyPr>
          <a:lstStyle/>
          <a:p>
            <a:pPr indent="-241300" lvl="0" marL="228600" rtl="0" algn="l">
              <a:spcBef>
                <a:spcPts val="0"/>
              </a:spcBef>
              <a:spcAft>
                <a:spcPts val="0"/>
              </a:spcAft>
              <a:buClr>
                <a:srgbClr val="333333"/>
              </a:buClr>
              <a:buSzPts val="3000"/>
              <a:buFont typeface="Comic Sans MS"/>
              <a:buChar char="•"/>
            </a:pPr>
            <a:r>
              <a:rPr lang="en-US" sz="4000">
                <a:solidFill>
                  <a:srgbClr val="333333"/>
                </a:solidFill>
                <a:latin typeface="Comic Sans MS"/>
                <a:ea typeface="Comic Sans MS"/>
                <a:cs typeface="Comic Sans MS"/>
                <a:sym typeface="Comic Sans MS"/>
              </a:rPr>
              <a:t>This curriculum is customized to our school.</a:t>
            </a:r>
            <a:endParaRPr/>
          </a:p>
        </p:txBody>
      </p:sp>
      <p:sp>
        <p:nvSpPr>
          <p:cNvPr id="257" name="Google Shape;257;g1b655601dbf_0_6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8" name="Google Shape;258;g1b655601dbf_0_62"/>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59" name="Google Shape;259;g1b655601dbf_0_62"/>
          <p:cNvPicPr preferRelativeResize="0"/>
          <p:nvPr/>
        </p:nvPicPr>
        <p:blipFill>
          <a:blip r:embed="rId3">
            <a:alphaModFix/>
          </a:blip>
          <a:stretch>
            <a:fillRect/>
          </a:stretch>
        </p:blipFill>
        <p:spPr>
          <a:xfrm>
            <a:off x="666750" y="1505400"/>
            <a:ext cx="4859301" cy="2717250"/>
          </a:xfrm>
          <a:prstGeom prst="rect">
            <a:avLst/>
          </a:prstGeom>
          <a:noFill/>
          <a:ln>
            <a:noFill/>
          </a:ln>
        </p:spPr>
      </p:pic>
      <p:pic>
        <p:nvPicPr>
          <p:cNvPr id="260" name="Google Shape;260;g1b655601dbf_0_62"/>
          <p:cNvPicPr preferRelativeResize="0"/>
          <p:nvPr/>
        </p:nvPicPr>
        <p:blipFill>
          <a:blip r:embed="rId4">
            <a:alphaModFix/>
          </a:blip>
          <a:stretch>
            <a:fillRect/>
          </a:stretch>
        </p:blipFill>
        <p:spPr>
          <a:xfrm>
            <a:off x="7112175" y="1690825"/>
            <a:ext cx="4432777" cy="2858200"/>
          </a:xfrm>
          <a:prstGeom prst="rect">
            <a:avLst/>
          </a:prstGeom>
          <a:noFill/>
          <a:ln>
            <a:noFill/>
          </a:ln>
        </p:spPr>
      </p:pic>
      <p:pic>
        <p:nvPicPr>
          <p:cNvPr id="261" name="Google Shape;261;g1b655601dbf_0_62"/>
          <p:cNvPicPr preferRelativeResize="0"/>
          <p:nvPr/>
        </p:nvPicPr>
        <p:blipFill>
          <a:blip r:embed="rId5">
            <a:alphaModFix/>
          </a:blip>
          <a:stretch>
            <a:fillRect/>
          </a:stretch>
        </p:blipFill>
        <p:spPr>
          <a:xfrm>
            <a:off x="2510004" y="3373333"/>
            <a:ext cx="4432776" cy="36185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b655601dbf_0_7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68" name="Google Shape;268;g1b655601dbf_0_7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9" name="Google Shape;269;g1b655601dbf_0_77"/>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70" name="Google Shape;270;g1b655601dbf_0_77"/>
          <p:cNvPicPr preferRelativeResize="0"/>
          <p:nvPr/>
        </p:nvPicPr>
        <p:blipFill>
          <a:blip r:embed="rId3">
            <a:alphaModFix/>
          </a:blip>
          <a:stretch>
            <a:fillRect/>
          </a:stretch>
        </p:blipFill>
        <p:spPr>
          <a:xfrm>
            <a:off x="152400" y="245435"/>
            <a:ext cx="12192000" cy="66719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b655601dbf_0_8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77" name="Google Shape;277;g1b655601dbf_0_8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78" name="Google Shape;278;g1b655601dbf_0_88"/>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79" name="Google Shape;279;g1b655601dbf_0_88"/>
          <p:cNvPicPr preferRelativeResize="0"/>
          <p:nvPr/>
        </p:nvPicPr>
        <p:blipFill>
          <a:blip r:embed="rId3">
            <a:alphaModFix/>
          </a:blip>
          <a:stretch>
            <a:fillRect/>
          </a:stretch>
        </p:blipFill>
        <p:spPr>
          <a:xfrm>
            <a:off x="414700" y="365113"/>
            <a:ext cx="9296400" cy="2619375"/>
          </a:xfrm>
          <a:prstGeom prst="rect">
            <a:avLst/>
          </a:prstGeom>
          <a:noFill/>
          <a:ln>
            <a:noFill/>
          </a:ln>
        </p:spPr>
      </p:pic>
      <p:pic>
        <p:nvPicPr>
          <p:cNvPr id="280" name="Google Shape;280;g1b655601dbf_0_88"/>
          <p:cNvPicPr preferRelativeResize="0"/>
          <p:nvPr/>
        </p:nvPicPr>
        <p:blipFill>
          <a:blip r:embed="rId4">
            <a:alphaModFix/>
          </a:blip>
          <a:stretch>
            <a:fillRect/>
          </a:stretch>
        </p:blipFill>
        <p:spPr>
          <a:xfrm>
            <a:off x="2009775" y="2801325"/>
            <a:ext cx="9001125" cy="3467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b655601dbf_0_10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Word Study Activity</a:t>
            </a:r>
            <a:endParaRPr/>
          </a:p>
        </p:txBody>
      </p:sp>
      <p:sp>
        <p:nvSpPr>
          <p:cNvPr id="287" name="Google Shape;287;g1b655601dbf_0_10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8" name="Google Shape;288;g1b655601dbf_0_107"/>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89" name="Google Shape;289;g1b655601dbf_0_107" title="IMG_5463.MOV">
            <a:hlinkClick r:id="rId3"/>
          </p:cNvPr>
          <p:cNvPicPr preferRelativeResize="0"/>
          <p:nvPr/>
        </p:nvPicPr>
        <p:blipFill>
          <a:blip r:embed="rId4">
            <a:alphaModFix/>
          </a:blip>
          <a:stretch>
            <a:fillRect/>
          </a:stretch>
        </p:blipFill>
        <p:spPr>
          <a:xfrm>
            <a:off x="930500" y="1981200"/>
            <a:ext cx="4572000" cy="3429000"/>
          </a:xfrm>
          <a:prstGeom prst="rect">
            <a:avLst/>
          </a:prstGeom>
          <a:noFill/>
          <a:ln>
            <a:noFill/>
          </a:ln>
        </p:spPr>
      </p:pic>
      <p:pic>
        <p:nvPicPr>
          <p:cNvPr id="290" name="Google Shape;290;g1b655601dbf_0_107" title="IMG_5461.MOV">
            <a:hlinkClick r:id="rId5"/>
          </p:cNvPr>
          <p:cNvPicPr preferRelativeResize="0"/>
          <p:nvPr/>
        </p:nvPicPr>
        <p:blipFill>
          <a:blip r:embed="rId6">
            <a:alphaModFix/>
          </a:blip>
          <a:stretch>
            <a:fillRect/>
          </a:stretch>
        </p:blipFill>
        <p:spPr>
          <a:xfrm>
            <a:off x="5590425" y="1873324"/>
            <a:ext cx="6479568" cy="36447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b655601dbf_0_1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97" name="Google Shape;297;g1b655601dbf_0_1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8" name="Google Shape;298;g1b655601dbf_0_114"/>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99" name="Google Shape;299;g1b655601dbf_0_114" title="IMG_5466.MOV">
            <a:hlinkClick r:id="rId3"/>
          </p:cNvPr>
          <p:cNvPicPr preferRelativeResize="0"/>
          <p:nvPr/>
        </p:nvPicPr>
        <p:blipFill>
          <a:blip r:embed="rId4">
            <a:alphaModFix/>
          </a:blip>
          <a:stretch>
            <a:fillRect/>
          </a:stretch>
        </p:blipFill>
        <p:spPr>
          <a:xfrm>
            <a:off x="838200" y="499100"/>
            <a:ext cx="5478250" cy="4108700"/>
          </a:xfrm>
          <a:prstGeom prst="rect">
            <a:avLst/>
          </a:prstGeom>
          <a:noFill/>
          <a:ln>
            <a:noFill/>
          </a:ln>
        </p:spPr>
      </p:pic>
      <p:pic>
        <p:nvPicPr>
          <p:cNvPr id="300" name="Google Shape;300;g1b655601dbf_0_114"/>
          <p:cNvPicPr preferRelativeResize="0"/>
          <p:nvPr/>
        </p:nvPicPr>
        <p:blipFill>
          <a:blip r:embed="rId5">
            <a:alphaModFix/>
          </a:blip>
          <a:stretch>
            <a:fillRect/>
          </a:stretch>
        </p:blipFill>
        <p:spPr>
          <a:xfrm>
            <a:off x="6795000" y="242875"/>
            <a:ext cx="4800600" cy="637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04" name="Shape 304"/>
        <p:cNvGrpSpPr/>
        <p:nvPr/>
      </p:nvGrpSpPr>
      <p:grpSpPr>
        <a:xfrm>
          <a:off x="0" y="0"/>
          <a:ext cx="0" cy="0"/>
          <a:chOff x="0" y="0"/>
          <a:chExt cx="0" cy="0"/>
        </a:xfrm>
      </p:grpSpPr>
      <p:sp>
        <p:nvSpPr>
          <p:cNvPr id="305" name="Google Shape;305;g1b655601dbf_0_72"/>
          <p:cNvSpPr txBox="1"/>
          <p:nvPr>
            <p:ph type="title"/>
          </p:nvPr>
        </p:nvSpPr>
        <p:spPr>
          <a:xfrm>
            <a:off x="3011400" y="1802778"/>
            <a:ext cx="5559600" cy="1536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6000"/>
              <a:buFont typeface="Twentieth Century"/>
              <a:buNone/>
            </a:pPr>
            <a:r>
              <a:rPr lang="en-US">
                <a:solidFill>
                  <a:srgbClr val="FFFFFF"/>
                </a:solidFill>
              </a:rPr>
              <a:t>            </a:t>
            </a:r>
            <a:r>
              <a:rPr lang="en-US" sz="6555">
                <a:solidFill>
                  <a:srgbClr val="FFFFFF"/>
                </a:solidFill>
              </a:rPr>
              <a:t> </a:t>
            </a:r>
            <a:r>
              <a:rPr lang="en-US" sz="6555">
                <a:solidFill>
                  <a:schemeClr val="dk2"/>
                </a:solidFill>
                <a:latin typeface="Comic Sans MS"/>
                <a:ea typeface="Comic Sans MS"/>
                <a:cs typeface="Comic Sans MS"/>
                <a:sym typeface="Comic Sans MS"/>
              </a:rPr>
              <a:t>3</a:t>
            </a:r>
            <a:endParaRPr sz="6555">
              <a:solidFill>
                <a:schemeClr val="dk2"/>
              </a:solidFill>
              <a:latin typeface="Comic Sans MS"/>
              <a:ea typeface="Comic Sans MS"/>
              <a:cs typeface="Comic Sans MS"/>
              <a:sym typeface="Comic Sans MS"/>
            </a:endParaRPr>
          </a:p>
        </p:txBody>
      </p:sp>
      <p:sp>
        <p:nvSpPr>
          <p:cNvPr id="306" name="Google Shape;306;g1b655601dbf_0_72"/>
          <p:cNvSpPr txBox="1"/>
          <p:nvPr>
            <p:ph idx="1" type="body"/>
          </p:nvPr>
        </p:nvSpPr>
        <p:spPr>
          <a:xfrm>
            <a:off x="3087597" y="3387874"/>
            <a:ext cx="5559600" cy="15363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rgbClr val="FFFFFF"/>
              </a:buClr>
              <a:buSzPct val="64864"/>
              <a:buNone/>
            </a:pPr>
            <a:r>
              <a:rPr lang="en-US" sz="3700">
                <a:solidFill>
                  <a:srgbClr val="FFFFFF"/>
                </a:solidFill>
              </a:rPr>
              <a:t>    </a:t>
            </a:r>
            <a:r>
              <a:rPr b="1" lang="en-US" sz="4900">
                <a:solidFill>
                  <a:srgbClr val="F6B26B"/>
                </a:solidFill>
              </a:rPr>
              <a:t> Family Support Resources</a:t>
            </a:r>
            <a:endParaRPr b="1" sz="4900">
              <a:solidFill>
                <a:srgbClr val="F6B26B"/>
              </a:solidFill>
            </a:endParaRPr>
          </a:p>
          <a:p>
            <a:pPr indent="0" lvl="0" marL="0" marR="0" rtl="0" algn="ctr">
              <a:lnSpc>
                <a:spcPct val="90000"/>
              </a:lnSpc>
              <a:spcBef>
                <a:spcPts val="0"/>
              </a:spcBef>
              <a:spcAft>
                <a:spcPts val="0"/>
              </a:spcAft>
              <a:buClr>
                <a:srgbClr val="FFFFFF"/>
              </a:buClr>
              <a:buSzPct val="48979"/>
              <a:buNone/>
            </a:pPr>
            <a:r>
              <a:t/>
            </a:r>
            <a:endParaRPr b="1" sz="4900">
              <a:solidFill>
                <a:srgbClr val="F6B26B"/>
              </a:solidFill>
            </a:endParaRPr>
          </a:p>
          <a:p>
            <a:pPr indent="0" lvl="0" marL="0" rtl="0" algn="ctr">
              <a:lnSpc>
                <a:spcPct val="90000"/>
              </a:lnSpc>
              <a:spcBef>
                <a:spcPts val="0"/>
              </a:spcBef>
              <a:spcAft>
                <a:spcPts val="0"/>
              </a:spcAft>
              <a:buClr>
                <a:srgbClr val="FFFFFF"/>
              </a:buClr>
              <a:buSzPct val="64864"/>
              <a:buNone/>
            </a:pPr>
            <a:r>
              <a:t/>
            </a: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b655601dbf_0_1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13" name="Google Shape;313;g1b655601dbf_0_13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4" name="Google Shape;314;g1b655601dbf_0_139"/>
          <p:cNvPicPr preferRelativeResize="0"/>
          <p:nvPr/>
        </p:nvPicPr>
        <p:blipFill>
          <a:blip r:embed="rId3">
            <a:alphaModFix/>
          </a:blip>
          <a:stretch>
            <a:fillRect/>
          </a:stretch>
        </p:blipFill>
        <p:spPr>
          <a:xfrm>
            <a:off x="553625" y="153875"/>
            <a:ext cx="11638374" cy="5407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716e4d1134_2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Fun Club</a:t>
            </a:r>
            <a:endParaRPr/>
          </a:p>
        </p:txBody>
      </p:sp>
      <p:sp>
        <p:nvSpPr>
          <p:cNvPr id="321" name="Google Shape;321;g2716e4d1134_2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2" name="Google Shape;322;g2716e4d1134_2_0"/>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Fun Club is currently full based on their staffing. They are trying to hire more teachers to accommodate more students but there are no guarantees. There are local companies that provide child care and pick-up from Hidden Trails.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Twentieth Century"/>
              <a:buNone/>
            </a:pPr>
            <a:r>
              <a:rPr lang="en-US">
                <a:solidFill>
                  <a:srgbClr val="FFFFFF"/>
                </a:solidFill>
              </a:rPr>
              <a:t>Agenda</a:t>
            </a:r>
            <a:endParaRPr/>
          </a:p>
        </p:txBody>
      </p:sp>
      <p:sp>
        <p:nvSpPr>
          <p:cNvPr id="173" name="Google Shape;173;p2"/>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--Benefits of Language Immersion</a:t>
            </a:r>
            <a:endParaRPr/>
          </a:p>
          <a:p>
            <a:pPr indent="0" lvl="0" marL="0" rtl="0" algn="l">
              <a:lnSpc>
                <a:spcPct val="90000"/>
              </a:lnSpc>
              <a:spcBef>
                <a:spcPts val="1000"/>
              </a:spcBef>
              <a:spcAft>
                <a:spcPts val="0"/>
              </a:spcAft>
              <a:buClr>
                <a:schemeClr val="dk1"/>
              </a:buClr>
              <a:buSzPts val="2800"/>
              <a:buNone/>
            </a:pPr>
            <a:r>
              <a:rPr lang="en-US"/>
              <a:t>-- The big picture of Our Curriculum </a:t>
            </a:r>
            <a:endParaRPr/>
          </a:p>
          <a:p>
            <a:pPr indent="0" lvl="0" marL="0" rtl="0" algn="l">
              <a:lnSpc>
                <a:spcPct val="90000"/>
              </a:lnSpc>
              <a:spcBef>
                <a:spcPts val="1000"/>
              </a:spcBef>
              <a:spcAft>
                <a:spcPts val="0"/>
              </a:spcAft>
              <a:buClr>
                <a:schemeClr val="dk1"/>
              </a:buClr>
              <a:buSzPts val="2800"/>
              <a:buNone/>
            </a:pPr>
            <a:r>
              <a:rPr lang="en-US"/>
              <a:t>-- Family Support </a:t>
            </a:r>
            <a:r>
              <a:rPr lang="en-US"/>
              <a:t>Resources</a:t>
            </a:r>
            <a:endParaRPr/>
          </a:p>
        </p:txBody>
      </p:sp>
      <p:sp>
        <p:nvSpPr>
          <p:cNvPr id="174" name="Google Shape;17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716e4d1134_2_7"/>
          <p:cNvSpPr txBox="1"/>
          <p:nvPr>
            <p:ph type="title"/>
          </p:nvPr>
        </p:nvSpPr>
        <p:spPr>
          <a:xfrm>
            <a:off x="1389888" y="1234440"/>
            <a:ext cx="3237000" cy="4069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How will I know if my child is in an AM or PM session of kindergarten?</a:t>
            </a:r>
            <a:endParaRPr/>
          </a:p>
        </p:txBody>
      </p:sp>
      <p:sp>
        <p:nvSpPr>
          <p:cNvPr id="329" name="Google Shape;329;g2716e4d1134_2_7"/>
          <p:cNvSpPr txBox="1"/>
          <p:nvPr>
            <p:ph idx="12" type="sldNum"/>
          </p:nvPr>
        </p:nvSpPr>
        <p:spPr>
          <a:xfrm>
            <a:off x="10506456" y="6356350"/>
            <a:ext cx="850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0" name="Google Shape;330;g2716e4d1134_2_7"/>
          <p:cNvSpPr txBox="1"/>
          <p:nvPr>
            <p:ph idx="1" type="body"/>
          </p:nvPr>
        </p:nvSpPr>
        <p:spPr>
          <a:xfrm>
            <a:off x="6665976" y="2551176"/>
            <a:ext cx="4709100" cy="1755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You will receive a postcard in the mail in July. If you have not received in by July 19th, please contact the </a:t>
            </a:r>
            <a:r>
              <a:rPr lang="en-US"/>
              <a:t>school</a:t>
            </a:r>
            <a:r>
              <a:rPr lang="en-US"/>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716e4d1134_2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Important Dates</a:t>
            </a:r>
            <a:endParaRPr/>
          </a:p>
        </p:txBody>
      </p:sp>
      <p:sp>
        <p:nvSpPr>
          <p:cNvPr id="337" name="Google Shape;337;g2716e4d1134_2_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8" name="Google Shape;338;g2716e4d1134_2_14"/>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August 2nd, Teacher Meet and Greet</a:t>
            </a:r>
            <a:endParaRPr/>
          </a:p>
          <a:p>
            <a:pPr indent="0" lvl="0" marL="0" rtl="0" algn="l">
              <a:spcBef>
                <a:spcPts val="1000"/>
              </a:spcBef>
              <a:spcAft>
                <a:spcPts val="0"/>
              </a:spcAft>
              <a:buNone/>
            </a:pPr>
            <a:r>
              <a:rPr lang="en-US"/>
              <a:t>August 5th, First Day of School</a:t>
            </a:r>
            <a:endParaRPr/>
          </a:p>
          <a:p>
            <a:pPr indent="0" lvl="0" marL="0" rtl="0" algn="l">
              <a:spcBef>
                <a:spcPts val="1000"/>
              </a:spcBef>
              <a:spcAft>
                <a:spcPts val="0"/>
              </a:spcAft>
              <a:buNone/>
            </a:pPr>
            <a:r>
              <a:rPr lang="en-US"/>
              <a:t>August 21st, Back to School Night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a:t>Thank you</a:t>
            </a:r>
            <a:endParaRPr/>
          </a:p>
        </p:txBody>
      </p:sp>
      <p:sp>
        <p:nvSpPr>
          <p:cNvPr id="344" name="Google Shape;344;p13"/>
          <p:cNvSpPr txBox="1"/>
          <p:nvPr>
            <p:ph idx="12" type="sldNum"/>
          </p:nvPr>
        </p:nvSpPr>
        <p:spPr>
          <a:xfrm>
            <a:off x="10506456" y="6356350"/>
            <a:ext cx="850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5" name="Google Shape;345;p13"/>
          <p:cNvPicPr preferRelativeResize="0"/>
          <p:nvPr/>
        </p:nvPicPr>
        <p:blipFill>
          <a:blip r:embed="rId3">
            <a:alphaModFix/>
          </a:blip>
          <a:stretch>
            <a:fillRect/>
          </a:stretch>
        </p:blipFill>
        <p:spPr>
          <a:xfrm>
            <a:off x="6361909" y="1112212"/>
            <a:ext cx="4313550" cy="4313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title"/>
          </p:nvPr>
        </p:nvSpPr>
        <p:spPr>
          <a:xfrm>
            <a:off x="3316200" y="1802776"/>
            <a:ext cx="5559600" cy="1226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Twentieth Century"/>
              <a:buNone/>
            </a:pPr>
            <a:r>
              <a:rPr lang="en-US" sz="6222">
                <a:solidFill>
                  <a:srgbClr val="A64D79"/>
                </a:solidFill>
                <a:latin typeface="Comic Sans MS"/>
                <a:ea typeface="Comic Sans MS"/>
                <a:cs typeface="Comic Sans MS"/>
                <a:sym typeface="Comic Sans MS"/>
              </a:rPr>
              <a:t>1</a:t>
            </a:r>
            <a:endParaRPr sz="6222">
              <a:solidFill>
                <a:srgbClr val="A64D79"/>
              </a:solidFill>
              <a:latin typeface="Comic Sans MS"/>
              <a:ea typeface="Comic Sans MS"/>
              <a:cs typeface="Comic Sans MS"/>
              <a:sym typeface="Comic Sans MS"/>
            </a:endParaRPr>
          </a:p>
        </p:txBody>
      </p:sp>
      <p:sp>
        <p:nvSpPr>
          <p:cNvPr id="180" name="Google Shape;180;p4"/>
          <p:cNvSpPr txBox="1"/>
          <p:nvPr>
            <p:ph idx="1" type="body"/>
          </p:nvPr>
        </p:nvSpPr>
        <p:spPr>
          <a:xfrm>
            <a:off x="3316197" y="3188999"/>
            <a:ext cx="5559600" cy="15363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FFFFFF"/>
              </a:buClr>
              <a:buSzPts val="2400"/>
              <a:buNone/>
            </a:pPr>
            <a:r>
              <a:rPr lang="en-US" sz="3900">
                <a:solidFill>
                  <a:srgbClr val="F6B26B"/>
                </a:solidFill>
                <a:latin typeface="Comic Sans MS"/>
                <a:ea typeface="Comic Sans MS"/>
                <a:cs typeface="Comic Sans MS"/>
                <a:sym typeface="Comic Sans MS"/>
              </a:rPr>
              <a:t>IMMERSION PROGRAM</a:t>
            </a:r>
            <a:endParaRPr sz="3900">
              <a:solidFill>
                <a:srgbClr val="F6B26B"/>
              </a:solidFill>
              <a:latin typeface="Comic Sans MS"/>
              <a:ea typeface="Comic Sans MS"/>
              <a:cs typeface="Comic Sans MS"/>
              <a:sym typeface="Comic Sans MS"/>
            </a:endParaRPr>
          </a:p>
          <a:p>
            <a:pPr indent="0" lvl="0" marL="0" rtl="0" algn="ctr">
              <a:lnSpc>
                <a:spcPct val="90000"/>
              </a:lnSpc>
              <a:spcBef>
                <a:spcPts val="0"/>
              </a:spcBef>
              <a:spcAft>
                <a:spcPts val="0"/>
              </a:spcAft>
              <a:buClr>
                <a:srgbClr val="FFFFFF"/>
              </a:buClr>
              <a:buSzPts val="2400"/>
              <a:buNone/>
            </a:pPr>
            <a:r>
              <a:t/>
            </a:r>
            <a:endParaRPr sz="3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b655601dbf_0_10"/>
          <p:cNvSpPr/>
          <p:nvPr>
            <p:ph idx="2" type="pic"/>
          </p:nvPr>
        </p:nvSpPr>
        <p:spPr>
          <a:xfrm>
            <a:off x="7200479" y="1150210"/>
            <a:ext cx="2207100" cy="2204100"/>
          </a:xfrm>
          <a:prstGeom prst="rect">
            <a:avLst/>
          </a:prstGeom>
        </p:spPr>
      </p:sp>
      <p:pic>
        <p:nvPicPr>
          <p:cNvPr id="187" name="Google Shape;187;g1b655601dbf_0_10"/>
          <p:cNvPicPr preferRelativeResize="0"/>
          <p:nvPr>
            <p:ph idx="3" type="pic"/>
          </p:nvPr>
        </p:nvPicPr>
        <p:blipFill rotWithShape="1">
          <a:blip r:embed="rId3">
            <a:alphaModFix/>
          </a:blip>
          <a:srcRect b="12495" l="0" r="0" t="12502"/>
          <a:stretch/>
        </p:blipFill>
        <p:spPr>
          <a:xfrm>
            <a:off x="8610607" y="3081133"/>
            <a:ext cx="3096899" cy="3096899"/>
          </a:xfrm>
          <a:prstGeom prst="rect">
            <a:avLst/>
          </a:prstGeom>
        </p:spPr>
      </p:pic>
      <p:sp>
        <p:nvSpPr>
          <p:cNvPr id="188" name="Google Shape;188;g1b655601dbf_0_10"/>
          <p:cNvSpPr txBox="1"/>
          <p:nvPr>
            <p:ph idx="1" type="body"/>
          </p:nvPr>
        </p:nvSpPr>
        <p:spPr>
          <a:xfrm>
            <a:off x="539500" y="1825625"/>
            <a:ext cx="6473400" cy="4352400"/>
          </a:xfrm>
          <a:prstGeom prst="rect">
            <a:avLst/>
          </a:prstGeom>
        </p:spPr>
        <p:txBody>
          <a:bodyPr anchorCtr="0" anchor="t" bIns="45700" lIns="91425" spcFirstLastPara="1" rIns="91425" wrap="square" tIns="45700">
            <a:normAutofit/>
          </a:bodyPr>
          <a:lstStyle/>
          <a:p>
            <a:pPr indent="-415564" lvl="0" marL="457200" rtl="0" algn="l">
              <a:lnSpc>
                <a:spcPct val="100000"/>
              </a:lnSpc>
              <a:spcBef>
                <a:spcPts val="0"/>
              </a:spcBef>
              <a:spcAft>
                <a:spcPts val="0"/>
              </a:spcAft>
              <a:buSzPts val="2944"/>
              <a:buChar char="❖"/>
            </a:pPr>
            <a:r>
              <a:rPr lang="en-US" sz="2944"/>
              <a:t>Biliterate skills give students the option for future careers utilizing their bilingual skills </a:t>
            </a:r>
            <a:endParaRPr sz="2944"/>
          </a:p>
          <a:p>
            <a:pPr indent="-415564" lvl="0" marL="457200" rtl="0" algn="l">
              <a:lnSpc>
                <a:spcPct val="100000"/>
              </a:lnSpc>
              <a:spcBef>
                <a:spcPts val="0"/>
              </a:spcBef>
              <a:spcAft>
                <a:spcPts val="0"/>
              </a:spcAft>
              <a:buSzPts val="2944"/>
              <a:buChar char="❖"/>
            </a:pPr>
            <a:r>
              <a:rPr lang="en-US" sz="2944"/>
              <a:t> Second-language study helps develop stronger thinking and reasoning skills which support the problem solving necessary for academic success </a:t>
            </a:r>
            <a:endParaRPr sz="2944"/>
          </a:p>
          <a:p>
            <a:pPr indent="0" lvl="0" marL="0" rtl="0" algn="l">
              <a:spcBef>
                <a:spcPts val="1000"/>
              </a:spcBef>
              <a:spcAft>
                <a:spcPts val="0"/>
              </a:spcAft>
              <a:buNone/>
            </a:pPr>
            <a:r>
              <a:t/>
            </a:r>
            <a:endParaRPr/>
          </a:p>
        </p:txBody>
      </p:sp>
      <p:sp>
        <p:nvSpPr>
          <p:cNvPr id="189" name="Google Shape;189;g1b655601dbf_0_1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0" name="Google Shape;190;g1b655601dbf_0_10"/>
          <p:cNvSpPr txBox="1"/>
          <p:nvPr/>
        </p:nvSpPr>
        <p:spPr>
          <a:xfrm>
            <a:off x="260200" y="613325"/>
            <a:ext cx="86106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400">
                <a:solidFill>
                  <a:schemeClr val="dk1"/>
                </a:solidFill>
                <a:latin typeface="Twentieth Century"/>
                <a:ea typeface="Twentieth Century"/>
                <a:cs typeface="Twentieth Century"/>
                <a:sym typeface="Twentieth Century"/>
              </a:rPr>
              <a:t>Benefits of Language Immersion</a:t>
            </a:r>
            <a:endParaRPr sz="4400">
              <a:solidFill>
                <a:schemeClr val="dk1"/>
              </a:solidFill>
              <a:latin typeface="Twentieth Century"/>
              <a:ea typeface="Twentieth Century"/>
              <a:cs typeface="Twentieth Century"/>
              <a:sym typeface="Twentieth Century"/>
            </a:endParaRPr>
          </a:p>
        </p:txBody>
      </p:sp>
      <p:pic>
        <p:nvPicPr>
          <p:cNvPr id="191" name="Google Shape;191;g1b655601dbf_0_10"/>
          <p:cNvPicPr preferRelativeResize="0"/>
          <p:nvPr/>
        </p:nvPicPr>
        <p:blipFill>
          <a:blip r:embed="rId4">
            <a:alphaModFix/>
          </a:blip>
          <a:stretch>
            <a:fillRect/>
          </a:stretch>
        </p:blipFill>
        <p:spPr>
          <a:xfrm>
            <a:off x="7706025" y="1079425"/>
            <a:ext cx="1950851" cy="22748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g1b655601dbf_0_21"/>
          <p:cNvPicPr preferRelativeResize="0"/>
          <p:nvPr>
            <p:ph idx="2" type="pic"/>
          </p:nvPr>
        </p:nvPicPr>
        <p:blipFill rotWithShape="1">
          <a:blip r:embed="rId3">
            <a:alphaModFix/>
          </a:blip>
          <a:srcRect b="10050" l="0" r="0" t="10058"/>
          <a:stretch/>
        </p:blipFill>
        <p:spPr>
          <a:xfrm>
            <a:off x="7596129" y="1150210"/>
            <a:ext cx="2207099" cy="2204100"/>
          </a:xfrm>
          <a:prstGeom prst="rect">
            <a:avLst/>
          </a:prstGeom>
        </p:spPr>
      </p:pic>
      <p:pic>
        <p:nvPicPr>
          <p:cNvPr id="198" name="Google Shape;198;g1b655601dbf_0_21"/>
          <p:cNvPicPr preferRelativeResize="0"/>
          <p:nvPr>
            <p:ph idx="3" type="pic"/>
          </p:nvPr>
        </p:nvPicPr>
        <p:blipFill rotWithShape="1">
          <a:blip r:embed="rId4">
            <a:alphaModFix/>
          </a:blip>
          <a:srcRect b="12495" l="0" r="0" t="12502"/>
          <a:stretch/>
        </p:blipFill>
        <p:spPr>
          <a:xfrm>
            <a:off x="8708407" y="2777508"/>
            <a:ext cx="3096899" cy="3096899"/>
          </a:xfrm>
          <a:prstGeom prst="rect">
            <a:avLst/>
          </a:prstGeom>
        </p:spPr>
      </p:pic>
      <p:sp>
        <p:nvSpPr>
          <p:cNvPr id="199" name="Google Shape;199;g1b655601dbf_0_21"/>
          <p:cNvSpPr txBox="1"/>
          <p:nvPr>
            <p:ph type="title"/>
          </p:nvPr>
        </p:nvSpPr>
        <p:spPr>
          <a:xfrm>
            <a:off x="407626" y="321150"/>
            <a:ext cx="7662900" cy="1326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Benefits of Language Immersion</a:t>
            </a:r>
            <a:endParaRPr/>
          </a:p>
        </p:txBody>
      </p:sp>
      <p:sp>
        <p:nvSpPr>
          <p:cNvPr id="200" name="Google Shape;200;g1b655601dbf_0_21"/>
          <p:cNvSpPr txBox="1"/>
          <p:nvPr>
            <p:ph idx="1" type="body"/>
          </p:nvPr>
        </p:nvSpPr>
        <p:spPr>
          <a:xfrm>
            <a:off x="539500" y="1825625"/>
            <a:ext cx="6436200" cy="4352400"/>
          </a:xfrm>
          <a:prstGeom prst="rect">
            <a:avLst/>
          </a:prstGeom>
        </p:spPr>
        <p:txBody>
          <a:bodyPr anchorCtr="0" anchor="t" bIns="45700" lIns="91425" spcFirstLastPara="1" rIns="91425" wrap="square" tIns="45700">
            <a:normAutofit lnSpcReduction="10000"/>
          </a:bodyPr>
          <a:lstStyle/>
          <a:p>
            <a:pPr indent="-415564" lvl="0" marL="457200" rtl="0" algn="l">
              <a:lnSpc>
                <a:spcPct val="100000"/>
              </a:lnSpc>
              <a:spcBef>
                <a:spcPts val="0"/>
              </a:spcBef>
              <a:spcAft>
                <a:spcPts val="0"/>
              </a:spcAft>
              <a:buSzPts val="2944"/>
              <a:buChar char="❖"/>
            </a:pPr>
            <a:r>
              <a:rPr lang="en-US" sz="2944"/>
              <a:t>Students who complete the immersion K-12 program will receive Seal of Biliteracy, Immersion Program Graduation Stole, CTE Pathway completion tassel, A-G language requirement exceeded and opportunities to take AP examinations for college course credit.</a:t>
            </a:r>
            <a:endParaRPr sz="2944"/>
          </a:p>
          <a:p>
            <a:pPr indent="0" lvl="0" marL="0" rtl="0" algn="l">
              <a:spcBef>
                <a:spcPts val="1000"/>
              </a:spcBef>
              <a:spcAft>
                <a:spcPts val="0"/>
              </a:spcAft>
              <a:buNone/>
            </a:pPr>
            <a:r>
              <a:t/>
            </a:r>
            <a:endParaRPr/>
          </a:p>
        </p:txBody>
      </p:sp>
      <p:sp>
        <p:nvSpPr>
          <p:cNvPr id="201" name="Google Shape;201;g1b655601dbf_0_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t>The Goal of Dual Immersion Program</a:t>
            </a:r>
            <a:endParaRPr/>
          </a:p>
        </p:txBody>
      </p:sp>
      <p:sp>
        <p:nvSpPr>
          <p:cNvPr id="207" name="Google Shape;20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208" name="Google Shape;208;p6"/>
          <p:cNvPicPr preferRelativeResize="0"/>
          <p:nvPr>
            <p:ph idx="1" type="body"/>
          </p:nvPr>
        </p:nvPicPr>
        <p:blipFill rotWithShape="1">
          <a:blip r:embed="rId3">
            <a:alphaModFix/>
          </a:blip>
          <a:srcRect b="0" l="0" r="0" t="0"/>
          <a:stretch/>
        </p:blipFill>
        <p:spPr>
          <a:xfrm>
            <a:off x="2297926" y="1406253"/>
            <a:ext cx="6933537" cy="4485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12" name="Shape 212"/>
        <p:cNvGrpSpPr/>
        <p:nvPr/>
      </p:nvGrpSpPr>
      <p:grpSpPr>
        <a:xfrm>
          <a:off x="0" y="0"/>
          <a:ext cx="0" cy="0"/>
          <a:chOff x="0" y="0"/>
          <a:chExt cx="0" cy="0"/>
        </a:xfrm>
      </p:grpSpPr>
      <p:sp>
        <p:nvSpPr>
          <p:cNvPr id="213" name="Google Shape;213;g1b655601dbf_0_30"/>
          <p:cNvSpPr txBox="1"/>
          <p:nvPr>
            <p:ph type="title"/>
          </p:nvPr>
        </p:nvSpPr>
        <p:spPr>
          <a:xfrm>
            <a:off x="3163800" y="1802778"/>
            <a:ext cx="5559600" cy="1536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6000"/>
              <a:buFont typeface="Twentieth Century"/>
              <a:buNone/>
            </a:pPr>
            <a:r>
              <a:rPr lang="en-US">
                <a:solidFill>
                  <a:srgbClr val="FFFFFF"/>
                </a:solidFill>
              </a:rPr>
              <a:t>           </a:t>
            </a:r>
            <a:r>
              <a:rPr lang="en-US" sz="6555">
                <a:solidFill>
                  <a:srgbClr val="FFFFFF"/>
                </a:solidFill>
              </a:rPr>
              <a:t> </a:t>
            </a:r>
            <a:r>
              <a:rPr lang="en-US" sz="6555">
                <a:solidFill>
                  <a:schemeClr val="dk2"/>
                </a:solidFill>
                <a:latin typeface="Comic Sans MS"/>
                <a:ea typeface="Comic Sans MS"/>
                <a:cs typeface="Comic Sans MS"/>
                <a:sym typeface="Comic Sans MS"/>
              </a:rPr>
              <a:t>2</a:t>
            </a:r>
            <a:endParaRPr sz="6555">
              <a:solidFill>
                <a:schemeClr val="dk2"/>
              </a:solidFill>
              <a:latin typeface="Comic Sans MS"/>
              <a:ea typeface="Comic Sans MS"/>
              <a:cs typeface="Comic Sans MS"/>
              <a:sym typeface="Comic Sans MS"/>
            </a:endParaRPr>
          </a:p>
        </p:txBody>
      </p:sp>
      <p:sp>
        <p:nvSpPr>
          <p:cNvPr id="214" name="Google Shape;214;g1b655601dbf_0_30"/>
          <p:cNvSpPr txBox="1"/>
          <p:nvPr>
            <p:ph idx="1" type="body"/>
          </p:nvPr>
        </p:nvSpPr>
        <p:spPr>
          <a:xfrm>
            <a:off x="3011397" y="3311674"/>
            <a:ext cx="5559600" cy="1536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sz="3700">
                <a:solidFill>
                  <a:srgbClr val="FFFFFF"/>
                </a:solidFill>
              </a:rPr>
              <a:t>    </a:t>
            </a:r>
            <a:r>
              <a:rPr b="1" lang="en-US" sz="4900">
                <a:solidFill>
                  <a:srgbClr val="F6B26B"/>
                </a:solidFill>
              </a:rPr>
              <a:t> Our Curriculum</a:t>
            </a:r>
            <a:endParaRPr b="1" sz="4900">
              <a:solidFill>
                <a:srgbClr val="F6B26B"/>
              </a:solidFill>
            </a:endParaRPr>
          </a:p>
          <a:p>
            <a:pPr indent="0" lvl="0" marL="0" rtl="0" algn="ctr">
              <a:lnSpc>
                <a:spcPct val="90000"/>
              </a:lnSpc>
              <a:spcBef>
                <a:spcPts val="0"/>
              </a:spcBef>
              <a:spcAft>
                <a:spcPts val="0"/>
              </a:spcAft>
              <a:buClr>
                <a:srgbClr val="FFFFFF"/>
              </a:buClr>
              <a:buSzPts val="2400"/>
              <a:buNone/>
            </a:pPr>
            <a:r>
              <a:t/>
            </a:r>
            <a:endParaRPr sz="3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8"/>
          <p:cNvSpPr txBox="1"/>
          <p:nvPr>
            <p:ph type="title"/>
          </p:nvPr>
        </p:nvSpPr>
        <p:spPr>
          <a:xfrm>
            <a:off x="607600" y="278777"/>
            <a:ext cx="10515600" cy="156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US">
                <a:latin typeface="Impact"/>
                <a:ea typeface="Impact"/>
                <a:cs typeface="Impact"/>
                <a:sym typeface="Impact"/>
              </a:rPr>
              <a:t>Why we use this Curriculum</a:t>
            </a:r>
            <a:endParaRPr>
              <a:latin typeface="Impact"/>
              <a:ea typeface="Impact"/>
              <a:cs typeface="Impact"/>
              <a:sym typeface="Impact"/>
            </a:endParaRPr>
          </a:p>
        </p:txBody>
      </p:sp>
      <p:sp>
        <p:nvSpPr>
          <p:cNvPr id="220" name="Google Shape;2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21" name="Google Shape;221;p8"/>
          <p:cNvSpPr txBox="1"/>
          <p:nvPr>
            <p:ph idx="1" type="body"/>
          </p:nvPr>
        </p:nvSpPr>
        <p:spPr>
          <a:xfrm>
            <a:off x="838200" y="1561175"/>
            <a:ext cx="10515600" cy="4795200"/>
          </a:xfrm>
          <a:prstGeom prst="rect">
            <a:avLst/>
          </a:prstGeom>
          <a:noFill/>
          <a:ln>
            <a:noFill/>
          </a:ln>
        </p:spPr>
        <p:txBody>
          <a:bodyPr anchorCtr="0" anchor="t" bIns="45700" lIns="91425" spcFirstLastPara="1" rIns="91425" wrap="square" tIns="45700">
            <a:normAutofit fontScale="92500" lnSpcReduction="20000"/>
          </a:bodyPr>
          <a:lstStyle/>
          <a:p>
            <a:pPr indent="-285750" lvl="0" marL="228600" rtl="0" algn="l">
              <a:lnSpc>
                <a:spcPct val="90000"/>
              </a:lnSpc>
              <a:spcBef>
                <a:spcPts val="0"/>
              </a:spcBef>
              <a:spcAft>
                <a:spcPts val="0"/>
              </a:spcAft>
              <a:buClr>
                <a:srgbClr val="333333"/>
              </a:buClr>
              <a:buSzPct val="100000"/>
              <a:buFont typeface="Comic Sans MS"/>
              <a:buChar char="•"/>
            </a:pPr>
            <a:r>
              <a:rPr i="0" lang="en-US" sz="4000">
                <a:solidFill>
                  <a:srgbClr val="333333"/>
                </a:solidFill>
                <a:latin typeface="Comic Sans MS"/>
                <a:ea typeface="Comic Sans MS"/>
                <a:cs typeface="Comic Sans MS"/>
                <a:sym typeface="Comic Sans MS"/>
              </a:rPr>
              <a:t>The curriculum is based on the California </a:t>
            </a:r>
            <a:r>
              <a:rPr lang="en-US" sz="4000">
                <a:solidFill>
                  <a:srgbClr val="333333"/>
                </a:solidFill>
                <a:latin typeface="Comic Sans MS"/>
                <a:ea typeface="Comic Sans MS"/>
                <a:cs typeface="Comic Sans MS"/>
                <a:sym typeface="Comic Sans MS"/>
              </a:rPr>
              <a:t>Common Core </a:t>
            </a:r>
            <a:r>
              <a:rPr i="0" lang="en-US" sz="4000">
                <a:solidFill>
                  <a:srgbClr val="333333"/>
                </a:solidFill>
                <a:latin typeface="Comic Sans MS"/>
                <a:ea typeface="Comic Sans MS"/>
                <a:cs typeface="Comic Sans MS"/>
                <a:sym typeface="Comic Sans MS"/>
              </a:rPr>
              <a:t>State Standards. </a:t>
            </a:r>
            <a:endParaRPr i="0" sz="4000">
              <a:solidFill>
                <a:srgbClr val="333333"/>
              </a:solidFill>
              <a:latin typeface="Comic Sans MS"/>
              <a:ea typeface="Comic Sans MS"/>
              <a:cs typeface="Comic Sans MS"/>
              <a:sym typeface="Comic Sans MS"/>
            </a:endParaRPr>
          </a:p>
          <a:p>
            <a:pPr indent="0" lvl="0" marL="228600" rtl="0" algn="l">
              <a:lnSpc>
                <a:spcPct val="90000"/>
              </a:lnSpc>
              <a:spcBef>
                <a:spcPts val="0"/>
              </a:spcBef>
              <a:spcAft>
                <a:spcPts val="0"/>
              </a:spcAft>
              <a:buNone/>
            </a:pPr>
            <a:r>
              <a:t/>
            </a:r>
            <a:endParaRPr sz="4000">
              <a:solidFill>
                <a:srgbClr val="333333"/>
              </a:solidFill>
              <a:latin typeface="Comic Sans MS"/>
              <a:ea typeface="Comic Sans MS"/>
              <a:cs typeface="Comic Sans MS"/>
              <a:sym typeface="Comic Sans MS"/>
            </a:endParaRPr>
          </a:p>
          <a:p>
            <a:pPr indent="-349250" lvl="0" marL="228600" rtl="0" algn="l">
              <a:spcBef>
                <a:spcPts val="0"/>
              </a:spcBef>
              <a:spcAft>
                <a:spcPts val="0"/>
              </a:spcAft>
              <a:buClr>
                <a:srgbClr val="333333"/>
              </a:buClr>
              <a:buSzPct val="100000"/>
              <a:buFont typeface="Comic Sans MS"/>
              <a:buChar char="•"/>
            </a:pPr>
            <a:r>
              <a:rPr lang="en-US" sz="4000">
                <a:solidFill>
                  <a:srgbClr val="333333"/>
                </a:solidFill>
                <a:latin typeface="Comic Sans MS"/>
                <a:ea typeface="Comic Sans MS"/>
                <a:cs typeface="Comic Sans MS"/>
                <a:sym typeface="Comic Sans MS"/>
              </a:rPr>
              <a:t>The curriculum is based on the ACTFL Standards. </a:t>
            </a:r>
            <a:endParaRPr sz="4000">
              <a:solidFill>
                <a:srgbClr val="333333"/>
              </a:solidFill>
              <a:latin typeface="Comic Sans MS"/>
              <a:ea typeface="Comic Sans MS"/>
              <a:cs typeface="Comic Sans MS"/>
              <a:sym typeface="Comic Sans MS"/>
            </a:endParaRPr>
          </a:p>
          <a:p>
            <a:pPr indent="0" lvl="0" marL="0" rtl="0" algn="l">
              <a:spcBef>
                <a:spcPts val="0"/>
              </a:spcBef>
              <a:spcAft>
                <a:spcPts val="0"/>
              </a:spcAft>
              <a:buNone/>
            </a:pPr>
            <a:r>
              <a:t/>
            </a:r>
            <a:endParaRPr sz="4000">
              <a:solidFill>
                <a:srgbClr val="333333"/>
              </a:solidFill>
              <a:latin typeface="Comic Sans MS"/>
              <a:ea typeface="Comic Sans MS"/>
              <a:cs typeface="Comic Sans MS"/>
              <a:sym typeface="Comic Sans MS"/>
            </a:endParaRPr>
          </a:p>
          <a:p>
            <a:pPr indent="-285750" lvl="0" marL="228600" marR="0" rtl="0" algn="l">
              <a:lnSpc>
                <a:spcPct val="90000"/>
              </a:lnSpc>
              <a:spcBef>
                <a:spcPts val="0"/>
              </a:spcBef>
              <a:spcAft>
                <a:spcPts val="0"/>
              </a:spcAft>
              <a:buClr>
                <a:srgbClr val="333333"/>
              </a:buClr>
              <a:buSzPct val="100000"/>
              <a:buFont typeface="Comic Sans MS"/>
              <a:buChar char="•"/>
            </a:pPr>
            <a:r>
              <a:rPr lang="en-US" sz="4000">
                <a:solidFill>
                  <a:srgbClr val="333333"/>
                </a:solidFill>
                <a:latin typeface="Comic Sans MS"/>
                <a:ea typeface="Comic Sans MS"/>
                <a:cs typeface="Comic Sans MS"/>
                <a:sym typeface="Comic Sans MS"/>
              </a:rPr>
              <a:t>This </a:t>
            </a:r>
            <a:r>
              <a:rPr lang="en-US" sz="4000">
                <a:solidFill>
                  <a:srgbClr val="333333"/>
                </a:solidFill>
                <a:latin typeface="Comic Sans MS"/>
                <a:ea typeface="Comic Sans MS"/>
                <a:cs typeface="Comic Sans MS"/>
                <a:sym typeface="Comic Sans MS"/>
              </a:rPr>
              <a:t>curriculum</a:t>
            </a:r>
            <a:r>
              <a:rPr lang="en-US" sz="4000">
                <a:solidFill>
                  <a:srgbClr val="333333"/>
                </a:solidFill>
                <a:latin typeface="Comic Sans MS"/>
                <a:ea typeface="Comic Sans MS"/>
                <a:cs typeface="Comic Sans MS"/>
                <a:sym typeface="Comic Sans MS"/>
              </a:rPr>
              <a:t> prepares our students to achieve on district-developed assessments.</a:t>
            </a:r>
            <a:endParaRPr sz="4000">
              <a:solidFill>
                <a:srgbClr val="333333"/>
              </a:solidFill>
              <a:latin typeface="Comic Sans MS"/>
              <a:ea typeface="Comic Sans MS"/>
              <a:cs typeface="Comic Sans MS"/>
              <a:sym typeface="Comic Sans MS"/>
            </a:endParaRPr>
          </a:p>
          <a:p>
            <a:pPr indent="0" lvl="0" marL="228600" marR="0" rtl="0" algn="l">
              <a:lnSpc>
                <a:spcPct val="90000"/>
              </a:lnSpc>
              <a:spcBef>
                <a:spcPts val="0"/>
              </a:spcBef>
              <a:spcAft>
                <a:spcPts val="0"/>
              </a:spcAft>
              <a:buNone/>
            </a:pPr>
            <a:r>
              <a:t/>
            </a:r>
            <a:endParaRPr sz="4000">
              <a:solidFill>
                <a:srgbClr val="333333"/>
              </a:solidFill>
              <a:latin typeface="Comic Sans MS"/>
              <a:ea typeface="Comic Sans MS"/>
              <a:cs typeface="Comic Sans MS"/>
              <a:sym typeface="Comic Sans MS"/>
            </a:endParaRPr>
          </a:p>
          <a:p>
            <a:pPr indent="-227012" lvl="0" marL="228600" marR="0" rtl="0" algn="l">
              <a:lnSpc>
                <a:spcPct val="90000"/>
              </a:lnSpc>
              <a:spcBef>
                <a:spcPts val="0"/>
              </a:spcBef>
              <a:spcAft>
                <a:spcPts val="0"/>
              </a:spcAft>
              <a:buClr>
                <a:srgbClr val="333333"/>
              </a:buClr>
              <a:buSzPct val="75000"/>
              <a:buFont typeface="Comic Sans MS"/>
              <a:buChar char="•"/>
            </a:pPr>
            <a:r>
              <a:rPr lang="en-US" sz="4000">
                <a:solidFill>
                  <a:srgbClr val="333333"/>
                </a:solidFill>
                <a:latin typeface="Comic Sans MS"/>
                <a:ea typeface="Comic Sans MS"/>
                <a:cs typeface="Comic Sans MS"/>
                <a:sym typeface="Comic Sans MS"/>
              </a:rPr>
              <a:t>This curriculum is customized to our school.</a:t>
            </a:r>
            <a:endParaRPr sz="4000">
              <a:solidFill>
                <a:srgbClr val="333333"/>
              </a:solidFill>
              <a:latin typeface="Comic Sans MS"/>
              <a:ea typeface="Comic Sans MS"/>
              <a:cs typeface="Comic Sans MS"/>
              <a:sym typeface="Comic Sans MS"/>
            </a:endParaRPr>
          </a:p>
          <a:p>
            <a:pPr indent="0" lvl="0" marL="0" marR="0" rtl="0" algn="l">
              <a:lnSpc>
                <a:spcPct val="90000"/>
              </a:lnSpc>
              <a:spcBef>
                <a:spcPts val="0"/>
              </a:spcBef>
              <a:spcAft>
                <a:spcPts val="0"/>
              </a:spcAft>
              <a:buNone/>
            </a:pPr>
            <a:r>
              <a:t/>
            </a:r>
            <a:endParaRPr>
              <a:solidFill>
                <a:srgbClr val="33333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b655601dbf_0_36"/>
          <p:cNvSpPr txBox="1"/>
          <p:nvPr>
            <p:ph type="title"/>
          </p:nvPr>
        </p:nvSpPr>
        <p:spPr>
          <a:xfrm>
            <a:off x="838200" y="365125"/>
            <a:ext cx="10515600" cy="1545900"/>
          </a:xfrm>
          <a:prstGeom prst="rect">
            <a:avLst/>
          </a:prstGeom>
        </p:spPr>
        <p:txBody>
          <a:bodyPr anchorCtr="0" anchor="ctr" bIns="45700" lIns="91425" spcFirstLastPara="1" rIns="91425" wrap="square" tIns="45700">
            <a:normAutofit fontScale="90000"/>
          </a:bodyPr>
          <a:lstStyle/>
          <a:p>
            <a:pPr indent="-279400" lvl="0" marL="228600" rtl="0" algn="l">
              <a:spcBef>
                <a:spcPts val="0"/>
              </a:spcBef>
              <a:spcAft>
                <a:spcPts val="0"/>
              </a:spcAft>
              <a:buClr>
                <a:srgbClr val="333333"/>
              </a:buClr>
              <a:buSzPct val="100000"/>
              <a:buFont typeface="Comic Sans MS"/>
              <a:buChar char="•"/>
            </a:pPr>
            <a:r>
              <a:rPr lang="en-US" sz="4000">
                <a:solidFill>
                  <a:srgbClr val="333333"/>
                </a:solidFill>
                <a:latin typeface="Comic Sans MS"/>
                <a:ea typeface="Comic Sans MS"/>
                <a:cs typeface="Comic Sans MS"/>
                <a:sym typeface="Comic Sans MS"/>
              </a:rPr>
              <a:t>The curriculum is based on the California Common Core State Standards. </a:t>
            </a:r>
            <a:endParaRPr sz="4000">
              <a:solidFill>
                <a:srgbClr val="333333"/>
              </a:solidFill>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228" name="Google Shape;228;g1b655601dbf_0_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9" name="Google Shape;229;g1b655601dbf_0_36"/>
          <p:cNvSpPr txBox="1"/>
          <p:nvPr>
            <p:ph idx="1" type="body"/>
          </p:nvPr>
        </p:nvSpPr>
        <p:spPr>
          <a:xfrm>
            <a:off x="838200" y="1911096"/>
            <a:ext cx="10515600" cy="385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0" name="Google Shape;230;g1b655601dbf_0_36"/>
          <p:cNvPicPr preferRelativeResize="0"/>
          <p:nvPr/>
        </p:nvPicPr>
        <p:blipFill>
          <a:blip r:embed="rId3">
            <a:alphaModFix/>
          </a:blip>
          <a:stretch>
            <a:fillRect/>
          </a:stretch>
        </p:blipFill>
        <p:spPr>
          <a:xfrm>
            <a:off x="728275" y="1821375"/>
            <a:ext cx="5169474" cy="3949525"/>
          </a:xfrm>
          <a:prstGeom prst="rect">
            <a:avLst/>
          </a:prstGeom>
          <a:noFill/>
          <a:ln>
            <a:noFill/>
          </a:ln>
        </p:spPr>
      </p:pic>
      <p:pic>
        <p:nvPicPr>
          <p:cNvPr id="231" name="Google Shape;231;g1b655601dbf_0_36"/>
          <p:cNvPicPr preferRelativeResize="0"/>
          <p:nvPr/>
        </p:nvPicPr>
        <p:blipFill>
          <a:blip r:embed="rId4">
            <a:alphaModFix/>
          </a:blip>
          <a:stretch>
            <a:fillRect/>
          </a:stretch>
        </p:blipFill>
        <p:spPr>
          <a:xfrm>
            <a:off x="6325200" y="1473138"/>
            <a:ext cx="4479075" cy="47357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apesVTI">
  <a:themeElements>
    <a:clrScheme name="Shapes">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2023-02-21T16:07:25Z</dcterms:created>
  <dc:creator>Zhao, Peng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